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30275213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383A"/>
    <a:srgbClr val="19B389"/>
    <a:srgbClr val="F8AC2B"/>
    <a:srgbClr val="FFE8CB"/>
    <a:srgbClr val="FFC000"/>
    <a:srgbClr val="149070"/>
    <a:srgbClr val="9DAEB1"/>
    <a:srgbClr val="D0D8DA"/>
    <a:srgbClr val="F87306"/>
    <a:srgbClr val="C17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4" autoAdjust="0"/>
    <p:restoredTop sz="93957" autoAdjust="0"/>
  </p:normalViewPr>
  <p:slideViewPr>
    <p:cSldViewPr snapToGrid="0">
      <p:cViewPr>
        <p:scale>
          <a:sx n="20" d="100"/>
          <a:sy n="20" d="100"/>
        </p:scale>
        <p:origin x="-1492" y="-32"/>
      </p:cViewPr>
      <p:guideLst>
        <p:guide orient="horz" pos="6735"/>
        <p:guide pos="9535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84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0A15A-9541-468E-A20E-AFF77791EB28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25EC9-0C19-41C0-943E-DC751C4BF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7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0A342-5AC7-4AF2-99D4-82F1557450C4}" type="datetimeFigureOut">
              <a:rPr lang="en-IN" smtClean="0"/>
              <a:t>14-12-2020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4600" y="1143000"/>
            <a:ext cx="4368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17651-1DF6-4323-83A0-F6BCCF9932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217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17651-1DF6-4323-83A0-F6BCCF993280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8706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043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AFDDE548-203B-4431-8189-679A1F7025B1}"/>
              </a:ext>
            </a:extLst>
          </p:cNvPr>
          <p:cNvSpPr/>
          <p:nvPr userDrawn="1"/>
        </p:nvSpPr>
        <p:spPr>
          <a:xfrm>
            <a:off x="-646614" y="210224"/>
            <a:ext cx="453727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600" indent="0" algn="l"/>
            <a:r>
              <a:rPr lang="en-IN" sz="5500" b="1" dirty="0">
                <a:solidFill>
                  <a:schemeClr val="bg1"/>
                </a:solidFill>
                <a:latin typeface="+mn-lt"/>
              </a:rPr>
              <a:t>ANALYSIS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290944" y="210224"/>
            <a:ext cx="29634873" cy="20859075"/>
          </a:xfrm>
          <a:prstGeom prst="rect">
            <a:avLst/>
          </a:prstGeom>
          <a:noFill/>
          <a:ln w="28575">
            <a:solidFill>
              <a:srgbClr val="2E38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1072764" y="210224"/>
            <a:ext cx="0" cy="208590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90944" y="1568043"/>
            <a:ext cx="296348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21072764" y="20361379"/>
            <a:ext cx="885305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>
            <a:off x="21072764" y="19642921"/>
            <a:ext cx="885305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23887793" y="18876943"/>
            <a:ext cx="6038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>
            <a:off x="23887793" y="18114943"/>
            <a:ext cx="6038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 userDrawn="1"/>
        </p:nvCxnSpPr>
        <p:spPr>
          <a:xfrm>
            <a:off x="21072764" y="17323914"/>
            <a:ext cx="885305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>
            <a:off x="23887793" y="17323914"/>
            <a:ext cx="0" cy="23190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54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data-lab.in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1074" y="17373600"/>
            <a:ext cx="1751061" cy="224971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/>
          <a:srcRect r="590"/>
          <a:stretch/>
        </p:blipFill>
        <p:spPr>
          <a:xfrm>
            <a:off x="335150" y="3063240"/>
            <a:ext cx="20699347" cy="154599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983950" y="17438216"/>
            <a:ext cx="363452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Garamond" panose="02020404030301010803" pitchFamily="18" charset="0"/>
              </a:rPr>
              <a:t>Team Name: </a:t>
            </a:r>
            <a:r>
              <a:rPr lang="en-US" sz="3000" dirty="0" err="1" smtClean="0">
                <a:latin typeface="Garamond" panose="02020404030301010803" pitchFamily="18" charset="0"/>
              </a:rPr>
              <a:t>RuDRA</a:t>
            </a:r>
            <a:endParaRPr lang="en-US" sz="3000" dirty="0">
              <a:latin typeface="Garamond" panose="020204040303010108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964900" y="18203180"/>
            <a:ext cx="49786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Garamond" panose="02020404030301010803" pitchFamily="18" charset="0"/>
              </a:rPr>
              <a:t>Topic: </a:t>
            </a:r>
            <a:r>
              <a:rPr lang="en-US" sz="3000" dirty="0" smtClean="0">
                <a:latin typeface="Garamond" panose="02020404030301010803" pitchFamily="18" charset="0"/>
              </a:rPr>
              <a:t>Transport Network Map</a:t>
            </a:r>
            <a:endParaRPr lang="en-US" sz="3000" dirty="0"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983950" y="18966161"/>
            <a:ext cx="35543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Garamond" panose="02020404030301010803" pitchFamily="18" charset="0"/>
              </a:rPr>
              <a:t>Team member/lead:</a:t>
            </a:r>
            <a:endParaRPr lang="en-US" sz="3000" dirty="0">
              <a:latin typeface="Garamond" panose="020204040303010108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177118" y="19709111"/>
            <a:ext cx="832939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Garamond" panose="02020404030301010803" pitchFamily="18" charset="0"/>
              </a:rPr>
              <a:t>Organization: </a:t>
            </a:r>
            <a:r>
              <a:rPr lang="en-US" sz="3000" dirty="0" smtClean="0">
                <a:latin typeface="Garamond" panose="02020404030301010803" pitchFamily="18" charset="0"/>
              </a:rPr>
              <a:t>Rural Data Research and Analysis Lab</a:t>
            </a:r>
            <a:endParaRPr lang="en-US" sz="3000" dirty="0">
              <a:latin typeface="Garamond" panose="020204040303010108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139017" y="20438350"/>
            <a:ext cx="51160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Garamond" panose="02020404030301010803" pitchFamily="18" charset="0"/>
              </a:rPr>
              <a:t>Contact/email: </a:t>
            </a:r>
            <a:r>
              <a:rPr lang="en-US" sz="3000" dirty="0" smtClean="0">
                <a:latin typeface="Garamond" panose="02020404030301010803" pitchFamily="18" charset="0"/>
                <a:hlinkClick r:id="rId5"/>
              </a:rPr>
              <a:t>www.data-lab.in</a:t>
            </a:r>
            <a:endParaRPr lang="en-US" sz="3000" dirty="0">
              <a:latin typeface="Garamond" panose="020204040303010108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150" y="462033"/>
            <a:ext cx="208038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00" b="1" dirty="0" smtClean="0">
                <a:latin typeface="Garamond" panose="02020404030301010803" pitchFamily="18" charset="0"/>
              </a:rPr>
              <a:t>Title: Regional </a:t>
            </a:r>
            <a:r>
              <a:rPr lang="en-US" sz="5200" b="1" dirty="0" smtClean="0">
                <a:latin typeface="Garamond" panose="02020404030301010803" pitchFamily="18" charset="0"/>
              </a:rPr>
              <a:t>transport network map in Pune Metropolitan Region</a:t>
            </a:r>
            <a:endParaRPr lang="en-US" sz="5200" b="1" dirty="0">
              <a:latin typeface="Garamond" panose="02020404030301010803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339792" y="462033"/>
            <a:ext cx="86942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latin typeface="Garamond" panose="02020404030301010803" pitchFamily="18" charset="0"/>
              </a:rPr>
              <a:t>Map description and analysis</a:t>
            </a:r>
            <a:endParaRPr lang="en-US" sz="5200" b="1" dirty="0">
              <a:latin typeface="Garamond" panose="02020404030301010803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415992" y="2046433"/>
            <a:ext cx="8166722" cy="1481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900" b="1" dirty="0" smtClean="0">
                <a:latin typeface="Garamond" panose="02020404030301010803" pitchFamily="18" charset="0"/>
              </a:rPr>
              <a:t>Introduction:</a:t>
            </a:r>
          </a:p>
          <a:p>
            <a:pPr algn="just"/>
            <a:r>
              <a:rPr lang="en-US" sz="2900" dirty="0" smtClean="0">
                <a:latin typeface="Garamond" panose="02020404030301010803" pitchFamily="18" charset="0"/>
              </a:rPr>
              <a:t>The </a:t>
            </a:r>
            <a:r>
              <a:rPr lang="en-US" sz="2900" dirty="0">
                <a:latin typeface="Garamond" panose="02020404030301010803" pitchFamily="18" charset="0"/>
              </a:rPr>
              <a:t>Pune metropolitan region (PMR) is a sub part of Pune district which consist of 9 taluka out of which 3 talukas are completely included and 6 are partial</a:t>
            </a:r>
            <a:r>
              <a:rPr lang="en-US" sz="2900" dirty="0" smtClean="0">
                <a:latin typeface="Garamond" panose="02020404030301010803" pitchFamily="18" charset="0"/>
              </a:rPr>
              <a:t>.</a:t>
            </a:r>
          </a:p>
          <a:p>
            <a:pPr algn="just"/>
            <a:endParaRPr lang="en-US" sz="2900" dirty="0" smtClean="0">
              <a:latin typeface="Garamond" panose="02020404030301010803" pitchFamily="18" charset="0"/>
            </a:endParaRPr>
          </a:p>
          <a:p>
            <a:pPr algn="just"/>
            <a:r>
              <a:rPr lang="en-US" sz="2900" b="1" dirty="0" smtClean="0">
                <a:latin typeface="Garamond" panose="02020404030301010803" pitchFamily="18" charset="0"/>
              </a:rPr>
              <a:t>Road hierarchy: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900" dirty="0" smtClean="0">
                <a:latin typeface="Garamond" panose="02020404030301010803" pitchFamily="18" charset="0"/>
              </a:rPr>
              <a:t>The </a:t>
            </a:r>
            <a:r>
              <a:rPr lang="en-US" sz="2900" dirty="0">
                <a:latin typeface="Garamond" panose="02020404030301010803" pitchFamily="18" charset="0"/>
              </a:rPr>
              <a:t>PMR includes a express way, 3 national highway, 1 major state highway 19 State highways</a:t>
            </a:r>
            <a:r>
              <a:rPr lang="en-US" sz="2900" dirty="0" smtClean="0">
                <a:latin typeface="Garamond" panose="02020404030301010803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900" dirty="0" smtClean="0">
                <a:latin typeface="Garamond" panose="02020404030301010803" pitchFamily="18" charset="0"/>
              </a:rPr>
              <a:t>PMR </a:t>
            </a:r>
            <a:r>
              <a:rPr lang="en-US" sz="2900" dirty="0">
                <a:latin typeface="Garamond" panose="02020404030301010803" pitchFamily="18" charset="0"/>
              </a:rPr>
              <a:t>consist of 5,202.3 </a:t>
            </a:r>
            <a:r>
              <a:rPr lang="en-US" sz="2900" dirty="0" smtClean="0">
                <a:latin typeface="Garamond" panose="02020404030301010803" pitchFamily="18" charset="0"/>
              </a:rPr>
              <a:t>km </a:t>
            </a:r>
            <a:r>
              <a:rPr lang="en-US" sz="2900" dirty="0">
                <a:latin typeface="Garamond" panose="02020404030301010803" pitchFamily="18" charset="0"/>
              </a:rPr>
              <a:t>of total road length of Pune district i.e. 19,274.3 </a:t>
            </a:r>
            <a:r>
              <a:rPr lang="en-US" sz="2900" dirty="0" smtClean="0">
                <a:latin typeface="Garamond" panose="02020404030301010803" pitchFamily="18" charset="0"/>
              </a:rPr>
              <a:t>km, which 27% </a:t>
            </a:r>
            <a:r>
              <a:rPr lang="en-US" sz="2900" dirty="0">
                <a:latin typeface="Garamond" panose="02020404030301010803" pitchFamily="18" charset="0"/>
              </a:rPr>
              <a:t>of Pune District </a:t>
            </a:r>
            <a:r>
              <a:rPr lang="en-US" sz="2900" dirty="0" smtClean="0">
                <a:latin typeface="Garamond" panose="02020404030301010803" pitchFamily="18" charset="0"/>
              </a:rPr>
              <a:t>roads</a:t>
            </a:r>
          </a:p>
          <a:p>
            <a:pPr algn="just"/>
            <a:endParaRPr lang="en-US" sz="2900" dirty="0" smtClean="0">
              <a:latin typeface="Garamond" panose="02020404030301010803" pitchFamily="18" charset="0"/>
            </a:endParaRPr>
          </a:p>
          <a:p>
            <a:pPr algn="just"/>
            <a:r>
              <a:rPr lang="en-US" sz="2900" b="1" dirty="0">
                <a:latin typeface="Garamond" panose="02020404030301010803" pitchFamily="18" charset="0"/>
              </a:rPr>
              <a:t>Road </a:t>
            </a:r>
            <a:r>
              <a:rPr lang="en-US" sz="2900" b="1" dirty="0" smtClean="0">
                <a:latin typeface="Garamond" panose="02020404030301010803" pitchFamily="18" charset="0"/>
              </a:rPr>
              <a:t>density:</a:t>
            </a:r>
            <a:endParaRPr lang="en-US" sz="2900" b="1" dirty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900" dirty="0" err="1" smtClean="0">
                <a:latin typeface="Garamond" panose="02020404030301010803" pitchFamily="18" charset="0"/>
              </a:rPr>
              <a:t>Maval</a:t>
            </a:r>
            <a:r>
              <a:rPr lang="en-US" sz="2900" dirty="0" smtClean="0">
                <a:latin typeface="Garamond" panose="02020404030301010803" pitchFamily="18" charset="0"/>
              </a:rPr>
              <a:t> and </a:t>
            </a:r>
            <a:r>
              <a:rPr lang="en-US" sz="2900" dirty="0" err="1" smtClean="0">
                <a:latin typeface="Garamond" panose="02020404030301010803" pitchFamily="18" charset="0"/>
              </a:rPr>
              <a:t>Mulshi</a:t>
            </a:r>
            <a:r>
              <a:rPr lang="en-US" sz="2900" dirty="0" smtClean="0">
                <a:latin typeface="Garamond" panose="02020404030301010803" pitchFamily="18" charset="0"/>
              </a:rPr>
              <a:t> talukas have </a:t>
            </a:r>
            <a:r>
              <a:rPr lang="en-US" sz="2900" dirty="0">
                <a:latin typeface="Garamond" panose="02020404030301010803" pitchFamily="18" charset="0"/>
              </a:rPr>
              <a:t>low road density per area </a:t>
            </a:r>
            <a:r>
              <a:rPr lang="en-US" sz="2900" dirty="0" smtClean="0">
                <a:latin typeface="Garamond" panose="02020404030301010803" pitchFamily="18" charset="0"/>
              </a:rPr>
              <a:t>due to </a:t>
            </a:r>
            <a:r>
              <a:rPr lang="en-US" sz="2900" dirty="0">
                <a:latin typeface="Garamond" panose="02020404030301010803" pitchFamily="18" charset="0"/>
              </a:rPr>
              <a:t>restriction of western </a:t>
            </a:r>
            <a:r>
              <a:rPr lang="en-US" sz="2900" dirty="0" err="1" smtClean="0">
                <a:latin typeface="Garamond" panose="02020404030301010803" pitchFamily="18" charset="0"/>
              </a:rPr>
              <a:t>ghat</a:t>
            </a:r>
            <a:r>
              <a:rPr lang="en-US" sz="2900" dirty="0" smtClean="0">
                <a:latin typeface="Garamond" panose="02020404030301010803" pitchFamily="18" charset="0"/>
              </a:rPr>
              <a:t> region </a:t>
            </a:r>
            <a:r>
              <a:rPr lang="en-US" sz="2900" dirty="0">
                <a:latin typeface="Garamond" panose="02020404030301010803" pitchFamily="18" charset="0"/>
              </a:rPr>
              <a:t>and </a:t>
            </a:r>
            <a:r>
              <a:rPr lang="en-US" sz="2900" dirty="0" smtClean="0">
                <a:latin typeface="Garamond" panose="02020404030301010803" pitchFamily="18" charset="0"/>
              </a:rPr>
              <a:t>less villages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900" dirty="0" err="1" smtClean="0">
                <a:latin typeface="Garamond" panose="02020404030301010803" pitchFamily="18" charset="0"/>
              </a:rPr>
              <a:t>Bhor</a:t>
            </a:r>
            <a:r>
              <a:rPr lang="en-US" sz="2900" dirty="0" smtClean="0">
                <a:latin typeface="Garamond" panose="02020404030301010803" pitchFamily="18" charset="0"/>
              </a:rPr>
              <a:t> and </a:t>
            </a:r>
            <a:r>
              <a:rPr lang="en-US" sz="2900" dirty="0" err="1" smtClean="0">
                <a:latin typeface="Garamond" panose="02020404030301010803" pitchFamily="18" charset="0"/>
              </a:rPr>
              <a:t>Daund</a:t>
            </a:r>
            <a:r>
              <a:rPr lang="en-US" sz="2900" dirty="0" smtClean="0">
                <a:latin typeface="Garamond" panose="02020404030301010803" pitchFamily="18" charset="0"/>
              </a:rPr>
              <a:t> talukas have maximum road density</a:t>
            </a:r>
          </a:p>
          <a:p>
            <a:pPr algn="just"/>
            <a:endParaRPr lang="en-US" sz="2900" b="1" dirty="0" smtClean="0">
              <a:latin typeface="Garamond" panose="02020404030301010803" pitchFamily="18" charset="0"/>
            </a:endParaRPr>
          </a:p>
          <a:p>
            <a:pPr algn="just"/>
            <a:r>
              <a:rPr lang="en-US" sz="2900" b="1" dirty="0" smtClean="0">
                <a:latin typeface="Garamond" panose="02020404030301010803" pitchFamily="18" charset="0"/>
              </a:rPr>
              <a:t>Rail connectivity: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900" dirty="0" smtClean="0">
                <a:latin typeface="Garamond" panose="02020404030301010803" pitchFamily="18" charset="0"/>
              </a:rPr>
              <a:t>PMR is connected by the railway from the east and west direction with 3 existing rail routes i.e. Pune–Mumbai, Pune–Solapur, Pune–</a:t>
            </a:r>
            <a:r>
              <a:rPr lang="en-US" sz="2900" dirty="0" err="1" smtClean="0">
                <a:latin typeface="Garamond" panose="02020404030301010803" pitchFamily="18" charset="0"/>
              </a:rPr>
              <a:t>Miraj</a:t>
            </a:r>
            <a:r>
              <a:rPr lang="en-US" sz="2900" dirty="0">
                <a:latin typeface="Garamond" panose="02020404030301010803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900" dirty="0" smtClean="0">
                <a:latin typeface="Garamond" panose="02020404030301010803" pitchFamily="18" charset="0"/>
              </a:rPr>
              <a:t>The railway length passing through PMR is 159.5 km out 503.39 km of Pune division i.e.31.7 of total Pune Division rail length passes through the PMR</a:t>
            </a:r>
            <a:r>
              <a:rPr lang="en-US" sz="2900" dirty="0">
                <a:latin typeface="Garamond" panose="02020404030301010803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900" dirty="0" smtClean="0">
                <a:latin typeface="Garamond" panose="02020404030301010803" pitchFamily="18" charset="0"/>
              </a:rPr>
              <a:t>There are total 30 station in PMR, all of them are broad gauge and double track</a:t>
            </a:r>
            <a:r>
              <a:rPr lang="en-US" sz="2900" dirty="0">
                <a:latin typeface="Garamond" panose="02020404030301010803" pitchFamily="18" charset="0"/>
              </a:rPr>
              <a:t>.</a:t>
            </a:r>
            <a:endParaRPr lang="en-US" sz="2900" dirty="0" smtClean="0">
              <a:latin typeface="Garamond" panose="02020404030301010803" pitchFamily="18" charset="0"/>
            </a:endParaRPr>
          </a:p>
          <a:p>
            <a:pPr algn="just"/>
            <a:endParaRPr lang="en-US" sz="2900" dirty="0">
              <a:latin typeface="Garamond" panose="02020404030301010803" pitchFamily="18" charset="0"/>
            </a:endParaRPr>
          </a:p>
          <a:p>
            <a:pPr algn="just"/>
            <a:r>
              <a:rPr lang="en-US" sz="2900" b="1" dirty="0" smtClean="0">
                <a:latin typeface="Garamond" panose="02020404030301010803" pitchFamily="18" charset="0"/>
              </a:rPr>
              <a:t>Air </a:t>
            </a:r>
            <a:r>
              <a:rPr lang="en-US" sz="2900" b="1" dirty="0">
                <a:latin typeface="Garamond" panose="02020404030301010803" pitchFamily="18" charset="0"/>
              </a:rPr>
              <a:t>connectivity: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900" dirty="0" smtClean="0">
                <a:latin typeface="Garamond" panose="02020404030301010803" pitchFamily="18" charset="0"/>
              </a:rPr>
              <a:t>PMR has one international airport located at </a:t>
            </a:r>
            <a:r>
              <a:rPr lang="en-US" sz="2900" dirty="0" err="1" smtClean="0">
                <a:latin typeface="Garamond" panose="02020404030301010803" pitchFamily="18" charset="0"/>
              </a:rPr>
              <a:t>Lohegaon</a:t>
            </a:r>
            <a:r>
              <a:rPr lang="en-US" sz="2900" dirty="0" smtClean="0">
                <a:latin typeface="Garamond" panose="02020404030301010803" pitchFamily="18" charset="0"/>
              </a:rPr>
              <a:t> and one proposed airport at </a:t>
            </a:r>
            <a:r>
              <a:rPr lang="en-US" sz="2900" dirty="0" err="1" smtClean="0">
                <a:latin typeface="Garamond" panose="02020404030301010803" pitchFamily="18" charset="0"/>
              </a:rPr>
              <a:t>Purandar</a:t>
            </a:r>
            <a:r>
              <a:rPr lang="en-US" sz="2900" dirty="0" smtClean="0">
                <a:latin typeface="Garamond" panose="02020404030301010803" pitchFamily="18" charset="0"/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900" dirty="0" smtClean="0">
                <a:latin typeface="Garamond" panose="02020404030301010803" pitchFamily="18" charset="0"/>
              </a:rPr>
              <a:t>It is 10 km away from Pune city and has connectivity through the SH-27 and a 18 meter wide road.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8611" y="20623016"/>
            <a:ext cx="19913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Garamond" panose="02020404030301010803" pitchFamily="18" charset="0"/>
              </a:rPr>
              <a:t>Data courtesy: </a:t>
            </a:r>
            <a:r>
              <a:rPr lang="en-US" i="1" dirty="0" smtClean="0">
                <a:latin typeface="Garamond" panose="02020404030301010803" pitchFamily="18" charset="0"/>
              </a:rPr>
              <a:t>BHUVAN, Pune Metropolitan Region Development Authority (PMRDA), Pune Municipal Corporation (PMC), </a:t>
            </a:r>
            <a:r>
              <a:rPr lang="en-US" i="1" dirty="0">
                <a:latin typeface="Garamond" panose="02020404030301010803" pitchFamily="18" charset="0"/>
              </a:rPr>
              <a:t>Pimpri-Chinchwad Municipal </a:t>
            </a:r>
            <a:r>
              <a:rPr lang="en-US" i="1" dirty="0" smtClean="0">
                <a:latin typeface="Garamond" panose="02020404030301010803" pitchFamily="18" charset="0"/>
              </a:rPr>
              <a:t>Corporation (</a:t>
            </a:r>
            <a:r>
              <a:rPr lang="en-US" i="1" dirty="0">
                <a:latin typeface="Garamond" panose="02020404030301010803" pitchFamily="18" charset="0"/>
              </a:rPr>
              <a:t>PCMC), Maharashtra State Road Development Corporation </a:t>
            </a:r>
            <a:r>
              <a:rPr lang="en-US" i="1" dirty="0" smtClean="0">
                <a:latin typeface="Garamond" panose="02020404030301010803" pitchFamily="18" charset="0"/>
              </a:rPr>
              <a:t>(MSRDC) </a:t>
            </a:r>
            <a:endParaRPr lang="en-US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70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8749</TotalTime>
  <Words>293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Samruddhi Nilawar</dc:creator>
  <cp:lastModifiedBy>Pennan</cp:lastModifiedBy>
  <cp:revision>273</cp:revision>
  <dcterms:created xsi:type="dcterms:W3CDTF">2018-07-24T14:34:33Z</dcterms:created>
  <dcterms:modified xsi:type="dcterms:W3CDTF">2020-12-14T13:23:08Z</dcterms:modified>
</cp:coreProperties>
</file>